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9"/>
  </p:notesMasterIdLst>
  <p:sldIdLst>
    <p:sldId id="257" r:id="rId2"/>
    <p:sldId id="281" r:id="rId3"/>
    <p:sldId id="283" r:id="rId4"/>
    <p:sldId id="282" r:id="rId5"/>
    <p:sldId id="284" r:id="rId6"/>
    <p:sldId id="287" r:id="rId7"/>
    <p:sldId id="288" r:id="rId8"/>
    <p:sldId id="294" r:id="rId9"/>
    <p:sldId id="285" r:id="rId10"/>
    <p:sldId id="289" r:id="rId11"/>
    <p:sldId id="291" r:id="rId12"/>
    <p:sldId id="290" r:id="rId13"/>
    <p:sldId id="286" r:id="rId14"/>
    <p:sldId id="293" r:id="rId15"/>
    <p:sldId id="273" r:id="rId16"/>
    <p:sldId id="292" r:id="rId17"/>
    <p:sldId id="280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EC56"/>
    <a:srgbClr val="000000"/>
    <a:srgbClr val="3D6B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656" autoAdjust="0"/>
  </p:normalViewPr>
  <p:slideViewPr>
    <p:cSldViewPr snapToGrid="0">
      <p:cViewPr>
        <p:scale>
          <a:sx n="100" d="100"/>
          <a:sy n="100" d="100"/>
        </p:scale>
        <p:origin x="-1784" y="-288"/>
      </p:cViewPr>
      <p:guideLst>
        <p:guide orient="horz" pos="71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tiff>
</file>

<file path=ppt/media/image2.jpeg>
</file>

<file path=ppt/media/image20.tiff>
</file>

<file path=ppt/media/image21.jpeg>
</file>

<file path=ppt/media/image22.jpeg>
</file>

<file path=ppt/media/image23.jpg>
</file>

<file path=ppt/media/image24.jpeg>
</file>

<file path=ppt/media/image25.JP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jpeg>
</file>

<file path=ppt/media/image34.png>
</file>

<file path=ppt/media/image35.png>
</file>

<file path=ppt/media/image36.jpeg>
</file>

<file path=ppt/media/image37.jpeg>
</file>

<file path=ppt/media/image38.tif>
</file>

<file path=ppt/media/image39.jpeg>
</file>

<file path=ppt/media/image4.jpeg>
</file>

<file path=ppt/media/image40.jpg>
</file>

<file path=ppt/media/image41.jpeg>
</file>

<file path=ppt/media/image42.png>
</file>

<file path=ppt/media/image43.tiff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53C7D20-6B3E-406A-8848-E996C44B6098}" type="datetimeFigureOut">
              <a:rPr lang="en-US" altLang="en-US"/>
              <a:pPr>
                <a:defRPr/>
              </a:pPr>
              <a:t>6/1/16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7FC6F51-00FE-4CC1-964A-9AF3C9E9B3D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98994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smtClean="0"/>
              <a:t>The Long Island Sound Cable Fund is supporting a comprehensive habitat mapping initiative in Long Island Sound that is being conducted by federal, state and academic partners.</a:t>
            </a:r>
          </a:p>
          <a:p>
            <a:pPr eaLnBrk="1" hangingPunct="1">
              <a:spcBef>
                <a:spcPct val="0"/>
              </a:spcBef>
            </a:pPr>
            <a:endParaRPr lang="en-US" altLang="en-US" smtClean="0"/>
          </a:p>
          <a:p>
            <a:pPr eaLnBrk="1" hangingPunct="1">
              <a:spcBef>
                <a:spcPct val="0"/>
              </a:spcBef>
            </a:pPr>
            <a:r>
              <a:rPr lang="en-US" altLang="en-US" smtClean="0"/>
              <a:t>The effort began with a prioritization of areas in LIS to be mapped based upon management and research needs.</a:t>
            </a:r>
            <a:endParaRPr lang="en-US" altLang="ja-JP" smtClean="0">
              <a:solidFill>
                <a:srgbClr val="000000"/>
              </a:solidFill>
            </a:endParaRPr>
          </a:p>
          <a:p>
            <a:pPr eaLnBrk="1" hangingPunct="1">
              <a:spcBef>
                <a:spcPct val="0"/>
              </a:spcBef>
            </a:pPr>
            <a:endParaRPr lang="en-US" altLang="en-US" smtClean="0">
              <a:solidFill>
                <a:srgbClr val="000000"/>
              </a:solidFill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US" smtClean="0">
                <a:solidFill>
                  <a:srgbClr val="000000"/>
                </a:solidFill>
              </a:rPr>
              <a:t>The Phase One Pilot Study has been completed in the Central Sound producing a broad range of data products including an integrated habitat map that combines acoustic, geological, ecological and physical data.</a:t>
            </a:r>
          </a:p>
          <a:p>
            <a:pPr eaLnBrk="1" hangingPunct="1">
              <a:spcBef>
                <a:spcPct val="0"/>
              </a:spcBef>
            </a:pPr>
            <a:endParaRPr lang="en-US" altLang="en-US" smtClean="0">
              <a:solidFill>
                <a:srgbClr val="000000"/>
              </a:solidFill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US" smtClean="0">
                <a:solidFill>
                  <a:srgbClr val="000000"/>
                </a:solidFill>
              </a:rPr>
              <a:t>The data, assessments and products  from the Cable Fund will also provide information for the Blue Plan and other efforts, particularly for subtidal nearshore and deeper waters.</a:t>
            </a:r>
          </a:p>
          <a:p>
            <a:pPr eaLnBrk="1" hangingPunct="1">
              <a:spcBef>
                <a:spcPct val="0"/>
              </a:spcBef>
            </a:pPr>
            <a:endParaRPr lang="en-US" altLang="en-US" smtClean="0">
              <a:solidFill>
                <a:srgbClr val="000000"/>
              </a:solidFill>
            </a:endParaRPr>
          </a:p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fld id="{454D3C9A-D16B-4073-906C-B11634EB6ED3}" type="slidenum">
              <a:rPr lang="en-US" altLang="en-US"/>
              <a:pPr/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11CCD-DDF9-064A-971C-BFEF9EE126D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g"/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g"/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705600" y="4800600"/>
            <a:ext cx="2438400" cy="1295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3" name="Picture 16" descr="DEEPsFirstslides2-8-12ONL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0600"/>
            <a:ext cx="6737350" cy="126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DEEPLogoRectangleCOLORsma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953000"/>
            <a:ext cx="196215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6057900"/>
            <a:ext cx="9144000" cy="8001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4288" y="3505200"/>
            <a:ext cx="9144000" cy="120015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3600" smtClean="0">
                <a:ea typeface="+mn-ea"/>
              </a:rPr>
              <a:t>Connecticut Department of</a:t>
            </a:r>
          </a:p>
          <a:p>
            <a:pPr eaLnBrk="1" hangingPunct="1">
              <a:defRPr/>
            </a:pPr>
            <a:r>
              <a:rPr lang="en-US" altLang="en-US" sz="3600" smtClean="0">
                <a:ea typeface="+mn-ea"/>
              </a:rPr>
              <a:t>Energy and Environmental Protection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705600" y="4800600"/>
            <a:ext cx="2438400" cy="1295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6" descr="DEEPsFirstslides2-8-12ONLY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0600"/>
            <a:ext cx="6737350" cy="126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 descr="DEEPLogoRectangleCOLORsmall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953000"/>
            <a:ext cx="196215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6057900"/>
            <a:ext cx="9144000" cy="8001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1" name="Picture 8" descr="2012 sky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1" b="31863"/>
          <a:stretch>
            <a:fillRect/>
          </a:stretch>
        </p:blipFill>
        <p:spPr bwMode="auto">
          <a:xfrm>
            <a:off x="0" y="0"/>
            <a:ext cx="9144000" cy="351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696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418782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Title 12"/>
          <p:cNvSpPr>
            <a:spLocks noGrp="1"/>
          </p:cNvSpPr>
          <p:nvPr userDrawn="1">
            <p:ph type="title"/>
          </p:nvPr>
        </p:nvSpPr>
        <p:spPr>
          <a:xfrm>
            <a:off x="304800" y="160020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0" y="6026150"/>
            <a:ext cx="9144000" cy="831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2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998" y="6208219"/>
            <a:ext cx="1674893" cy="4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4" descr="NURTEC logo - proto 5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679" y="6071153"/>
            <a:ext cx="1021880" cy="7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81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0" y="6026150"/>
            <a:ext cx="9144000" cy="5381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extBox 35"/>
          <p:cNvSpPr txBox="1">
            <a:spLocks noChangeArrowheads="1"/>
          </p:cNvSpPr>
          <p:nvPr/>
        </p:nvSpPr>
        <p:spPr bwMode="auto">
          <a:xfrm>
            <a:off x="1143000" y="6103938"/>
            <a:ext cx="7870825" cy="40005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2000" smtClean="0">
                <a:ea typeface="+mn-ea"/>
              </a:rPr>
              <a:t>Connecticut Department of Energy and Environmental Protection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7254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Title 1"/>
          <p:cNvSpPr>
            <a:spLocks noGrp="1"/>
          </p:cNvSpPr>
          <p:nvPr userDrawn="1">
            <p:ph type="title"/>
          </p:nvPr>
        </p:nvSpPr>
        <p:spPr>
          <a:xfrm>
            <a:off x="0" y="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 userDrawn="1">
            <p:ph idx="1"/>
          </p:nvPr>
        </p:nvSpPr>
        <p:spPr>
          <a:xfrm>
            <a:off x="609600" y="1447800"/>
            <a:ext cx="8229600" cy="3733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0" y="6026150"/>
            <a:ext cx="9144000" cy="831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2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522" y="6232877"/>
            <a:ext cx="1674893" cy="4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 descr="NURTEC logo - proto 5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62" y="6087945"/>
            <a:ext cx="1021880" cy="7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82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2012 sky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48" b="29884"/>
          <a:stretch>
            <a:fillRect/>
          </a:stretch>
        </p:blipFill>
        <p:spPr bwMode="auto">
          <a:xfrm>
            <a:off x="0" y="-457200"/>
            <a:ext cx="91440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 userDrawn="1">
            <p:ph type="title"/>
          </p:nvPr>
        </p:nvSpPr>
        <p:spPr>
          <a:xfrm>
            <a:off x="0" y="4916487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 userDrawn="1">
            <p:ph idx="1"/>
          </p:nvPr>
        </p:nvSpPr>
        <p:spPr>
          <a:xfrm>
            <a:off x="609600" y="1447800"/>
            <a:ext cx="8229600" cy="3733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Rectangle 13"/>
          <p:cNvSpPr/>
          <p:nvPr userDrawn="1"/>
        </p:nvSpPr>
        <p:spPr bwMode="auto">
          <a:xfrm>
            <a:off x="0" y="6026150"/>
            <a:ext cx="9144000" cy="831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5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522" y="6232877"/>
            <a:ext cx="1674893" cy="4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 descr="NURTEC logo - proto 5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62" y="6087945"/>
            <a:ext cx="1021880" cy="7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0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7254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0" y="0"/>
            <a:ext cx="8229600" cy="1143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0" y="6026150"/>
            <a:ext cx="9144000" cy="831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2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522" y="6232877"/>
            <a:ext cx="1674893" cy="4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 descr="NURTEC logo - proto 5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62" y="6087945"/>
            <a:ext cx="1021880" cy="78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5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" y="2"/>
            <a:ext cx="6650181" cy="759078"/>
          </a:xfrm>
          <a:prstGeom prst="rect">
            <a:avLst/>
          </a:prstGeom>
        </p:spPr>
        <p:txBody>
          <a:bodyPr lIns="164117" tIns="41029" rIns="82058" bIns="41029" anchor="b">
            <a:normAutofit/>
          </a:bodyPr>
          <a:lstStyle>
            <a:lvl1pPr algn="l">
              <a:defRPr sz="36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 smtClean="0"/>
              <a:t>Member Name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5580" y="885290"/>
            <a:ext cx="2525786" cy="1867798"/>
          </a:xfrm>
          <a:prstGeom prst="rect">
            <a:avLst/>
          </a:prstGeom>
        </p:spPr>
        <p:txBody>
          <a:bodyPr lIns="82058" tIns="41029" rIns="82058" bIns="41029" anchor="ctr" anchorCtr="0">
            <a:normAutofit/>
          </a:bodyPr>
          <a:lstStyle>
            <a:lvl1pPr marL="0" indent="0" algn="ctr">
              <a:buNone/>
              <a:defRPr sz="1400" i="1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Adobe Garamond Pro Bold" panose="02020702060506020403" pitchFamily="18" charset="0"/>
              </a:defRPr>
            </a:lvl1pPr>
            <a:lvl2pPr marL="307718" indent="0" algn="ctr">
              <a:buNone/>
              <a:defRPr sz="1500"/>
            </a:lvl2pPr>
            <a:lvl3pPr marL="615437" indent="0" algn="ctr">
              <a:buNone/>
              <a:defRPr sz="1500"/>
            </a:lvl3pPr>
            <a:lvl4pPr marL="923155" indent="0" algn="ctr">
              <a:buNone/>
              <a:defRPr sz="1300"/>
            </a:lvl4pPr>
            <a:lvl5pPr marL="1230874" indent="0" algn="ctr">
              <a:buNone/>
              <a:defRPr sz="1300"/>
            </a:lvl5pPr>
            <a:lvl6pPr marL="1538592" indent="0" algn="ctr">
              <a:buNone/>
              <a:defRPr sz="1300"/>
            </a:lvl6pPr>
            <a:lvl7pPr marL="1846311" indent="0" algn="ctr">
              <a:buNone/>
              <a:defRPr sz="1300"/>
            </a:lvl7pPr>
            <a:lvl8pPr marL="2154029" indent="0" algn="ctr">
              <a:buNone/>
              <a:defRPr sz="1300"/>
            </a:lvl8pPr>
            <a:lvl9pPr marL="2461748" indent="0" algn="ctr">
              <a:buNone/>
              <a:defRPr sz="1300"/>
            </a:lvl9pPr>
          </a:lstStyle>
          <a:p>
            <a:r>
              <a:rPr lang="en-US" dirty="0" smtClean="0"/>
              <a:t>Brief Introduction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44582" y="2931921"/>
            <a:ext cx="2975885" cy="298524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82058" tIns="41029" rIns="82058" bIns="41029" anchor="t"/>
          <a:lstStyle>
            <a:lvl1pPr marL="0" indent="0">
              <a:buNone/>
              <a:defRPr sz="2200" baseline="0"/>
            </a:lvl1pPr>
            <a:lvl2pPr marL="307718" indent="0">
              <a:buNone/>
              <a:defRPr sz="1900"/>
            </a:lvl2pPr>
            <a:lvl3pPr marL="615437" indent="0">
              <a:buNone/>
              <a:defRPr sz="1600"/>
            </a:lvl3pPr>
            <a:lvl4pPr marL="923155" indent="0">
              <a:buNone/>
              <a:defRPr sz="1300"/>
            </a:lvl4pPr>
            <a:lvl5pPr marL="1230874" indent="0">
              <a:buNone/>
              <a:defRPr sz="1300"/>
            </a:lvl5pPr>
            <a:lvl6pPr marL="1538592" indent="0">
              <a:buNone/>
              <a:defRPr sz="1300"/>
            </a:lvl6pPr>
            <a:lvl7pPr marL="1846311" indent="0">
              <a:buNone/>
              <a:defRPr sz="1300"/>
            </a:lvl7pPr>
            <a:lvl8pPr marL="2154029" indent="0">
              <a:buNone/>
              <a:defRPr sz="1300"/>
            </a:lvl8pPr>
            <a:lvl9pPr marL="2461748" indent="0">
              <a:buNone/>
              <a:defRPr sz="13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idx="14" hasCustomPrompt="1"/>
          </p:nvPr>
        </p:nvSpPr>
        <p:spPr>
          <a:xfrm>
            <a:off x="144582" y="907345"/>
            <a:ext cx="3690996" cy="184574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82058" tIns="41029" rIns="82058" bIns="41029" anchor="t"/>
          <a:lstStyle>
            <a:lvl1pPr marL="0" indent="0">
              <a:buNone/>
              <a:defRPr sz="2200" baseline="0"/>
            </a:lvl1pPr>
            <a:lvl2pPr marL="307718" indent="0">
              <a:buNone/>
              <a:defRPr sz="1900"/>
            </a:lvl2pPr>
            <a:lvl3pPr marL="615437" indent="0">
              <a:buNone/>
              <a:defRPr sz="1600"/>
            </a:lvl3pPr>
            <a:lvl4pPr marL="923155" indent="0">
              <a:buNone/>
              <a:defRPr sz="1300"/>
            </a:lvl4pPr>
            <a:lvl5pPr marL="1230874" indent="0">
              <a:buNone/>
              <a:defRPr sz="1300"/>
            </a:lvl5pPr>
            <a:lvl6pPr marL="1538592" indent="0">
              <a:buNone/>
              <a:defRPr sz="1300"/>
            </a:lvl6pPr>
            <a:lvl7pPr marL="1846311" indent="0">
              <a:buNone/>
              <a:defRPr sz="1300"/>
            </a:lvl7pPr>
            <a:lvl8pPr marL="2154029" indent="0">
              <a:buNone/>
              <a:defRPr sz="1300"/>
            </a:lvl8pPr>
            <a:lvl9pPr marL="2461748" indent="0">
              <a:buNone/>
              <a:defRPr sz="1300"/>
            </a:lvl9pPr>
          </a:lstStyle>
          <a:p>
            <a:r>
              <a:rPr lang="en-US" dirty="0" smtClean="0"/>
              <a:t>Photo of campus/facilities</a:t>
            </a:r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267716" y="2931921"/>
            <a:ext cx="3075709" cy="298524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82058" tIns="41029" rIns="82058" bIns="41029" anchor="t"/>
          <a:lstStyle>
            <a:lvl1pPr marL="0" indent="0">
              <a:buNone/>
              <a:defRPr sz="2200"/>
            </a:lvl1pPr>
            <a:lvl2pPr marL="307718" indent="0">
              <a:buNone/>
              <a:defRPr sz="1900"/>
            </a:lvl2pPr>
            <a:lvl3pPr marL="615437" indent="0">
              <a:buNone/>
              <a:defRPr sz="1600"/>
            </a:lvl3pPr>
            <a:lvl4pPr marL="923155" indent="0">
              <a:buNone/>
              <a:defRPr sz="1300"/>
            </a:lvl4pPr>
            <a:lvl5pPr marL="1230874" indent="0">
              <a:buNone/>
              <a:defRPr sz="1300"/>
            </a:lvl5pPr>
            <a:lvl6pPr marL="1538592" indent="0">
              <a:buNone/>
              <a:defRPr sz="1300"/>
            </a:lvl6pPr>
            <a:lvl7pPr marL="1846311" indent="0">
              <a:buNone/>
              <a:defRPr sz="1300"/>
            </a:lvl7pPr>
            <a:lvl8pPr marL="2154029" indent="0">
              <a:buNone/>
              <a:defRPr sz="1300"/>
            </a:lvl8pPr>
            <a:lvl9pPr marL="2461748" indent="0">
              <a:buNone/>
              <a:defRPr sz="13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5" name="Content Placeholder 24"/>
          <p:cNvSpPr>
            <a:spLocks noGrp="1"/>
          </p:cNvSpPr>
          <p:nvPr>
            <p:ph sz="quarter" idx="17" hasCustomPrompt="1"/>
          </p:nvPr>
        </p:nvSpPr>
        <p:spPr>
          <a:xfrm>
            <a:off x="144582" y="6241346"/>
            <a:ext cx="2389909" cy="484654"/>
          </a:xfrm>
          <a:prstGeom prst="rect">
            <a:avLst/>
          </a:prstGeom>
        </p:spPr>
        <p:txBody>
          <a:bodyPr lIns="82058" tIns="41029" rIns="82058" bIns="41029">
            <a:normAutofit/>
          </a:bodyPr>
          <a:lstStyle>
            <a:lvl1pPr marL="0" indent="0">
              <a:buNone/>
              <a:defRPr sz="1400" i="1" baseline="0"/>
            </a:lvl1pPr>
          </a:lstStyle>
          <a:p>
            <a:pPr lvl="0"/>
            <a:r>
              <a:rPr lang="en-US" dirty="0" smtClean="0"/>
              <a:t>Member since mm/</a:t>
            </a:r>
            <a:r>
              <a:rPr lang="en-US" dirty="0" err="1" smtClean="0"/>
              <a:t>yyyy</a:t>
            </a:r>
            <a:endParaRPr lang="en-US" dirty="0"/>
          </a:p>
        </p:txBody>
      </p:sp>
      <p:sp>
        <p:nvSpPr>
          <p:cNvPr id="27" name="Content Placeholder 24"/>
          <p:cNvSpPr>
            <a:spLocks noGrp="1"/>
          </p:cNvSpPr>
          <p:nvPr>
            <p:ph sz="quarter" idx="18" hasCustomPrompt="1"/>
          </p:nvPr>
        </p:nvSpPr>
        <p:spPr>
          <a:xfrm>
            <a:off x="2803561" y="6241346"/>
            <a:ext cx="4284666" cy="484654"/>
          </a:xfrm>
          <a:prstGeom prst="rect">
            <a:avLst/>
          </a:prstGeom>
        </p:spPr>
        <p:txBody>
          <a:bodyPr lIns="82058" tIns="41029" rIns="82058" bIns="41029">
            <a:normAutofit/>
          </a:bodyPr>
          <a:lstStyle>
            <a:lvl1pPr marL="0" indent="0" algn="ctr">
              <a:buNone/>
              <a:defRPr sz="1100" i="0" baseline="0"/>
            </a:lvl1pPr>
          </a:lstStyle>
          <a:p>
            <a:pPr lvl="0"/>
            <a:r>
              <a:rPr lang="en-US" dirty="0" smtClean="0"/>
              <a:t>Member address</a:t>
            </a:r>
            <a:endParaRPr lang="en-US" dirty="0"/>
          </a:p>
        </p:txBody>
      </p:sp>
      <p:sp>
        <p:nvSpPr>
          <p:cNvPr id="34" name="Text Placeholder 28"/>
          <p:cNvSpPr>
            <a:spLocks noGrp="1"/>
          </p:cNvSpPr>
          <p:nvPr>
            <p:ph type="body" sz="quarter" idx="21"/>
          </p:nvPr>
        </p:nvSpPr>
        <p:spPr>
          <a:xfrm>
            <a:off x="6373090" y="4503280"/>
            <a:ext cx="2770909" cy="1576855"/>
          </a:xfrm>
          <a:prstGeom prst="rect">
            <a:avLst/>
          </a:prstGeom>
        </p:spPr>
        <p:txBody>
          <a:bodyPr lIns="82058" tIns="41029" rIns="82058" bIns="41029" anchor="t">
            <a:normAutofit/>
          </a:bodyPr>
          <a:lstStyle>
            <a:lvl1pPr marL="164117" indent="-164117" algn="ctr">
              <a:lnSpc>
                <a:spcPct val="100000"/>
              </a:lnSpc>
              <a:spcBef>
                <a:spcPts val="0"/>
              </a:spcBef>
              <a:spcAft>
                <a:spcPts val="538"/>
              </a:spcAft>
              <a:defRPr sz="11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3035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6B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8" r:id="rId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MS PGothic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png"/><Relationship Id="rId12" Type="http://schemas.openxmlformats.org/officeDocument/2006/relationships/image" Target="../media/image36.jpeg"/><Relationship Id="rId13" Type="http://schemas.openxmlformats.org/officeDocument/2006/relationships/image" Target="../media/image37.jpeg"/><Relationship Id="rId14" Type="http://schemas.openxmlformats.org/officeDocument/2006/relationships/image" Target="../media/image38.tif"/><Relationship Id="rId15" Type="http://schemas.openxmlformats.org/officeDocument/2006/relationships/image" Target="../media/image39.jpeg"/><Relationship Id="rId16" Type="http://schemas.openxmlformats.org/officeDocument/2006/relationships/image" Target="../media/image40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Relationship Id="rId4" Type="http://schemas.openxmlformats.org/officeDocument/2006/relationships/image" Target="../media/image28.jpeg"/><Relationship Id="rId5" Type="http://schemas.openxmlformats.org/officeDocument/2006/relationships/image" Target="../media/image29.jpeg"/><Relationship Id="rId6" Type="http://schemas.openxmlformats.org/officeDocument/2006/relationships/image" Target="../media/image30.jpeg"/><Relationship Id="rId7" Type="http://schemas.openxmlformats.org/officeDocument/2006/relationships/image" Target="../media/image31.jpeg"/><Relationship Id="rId8" Type="http://schemas.openxmlformats.org/officeDocument/2006/relationships/image" Target="../media/image32.png"/><Relationship Id="rId9" Type="http://schemas.openxmlformats.org/officeDocument/2006/relationships/image" Target="../media/image33.jpeg"/><Relationship Id="rId10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jpeg"/><Relationship Id="rId3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2"/>
          <p:cNvSpPr>
            <a:spLocks noGrp="1"/>
          </p:cNvSpPr>
          <p:nvPr>
            <p:ph type="title"/>
          </p:nvPr>
        </p:nvSpPr>
        <p:spPr bwMode="auto">
          <a:xfrm>
            <a:off x="268202" y="1600245"/>
            <a:ext cx="8534400" cy="1428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600" dirty="0"/>
              <a:t>Northeast Underwater Research, Technology and Education Center (NURTEC</a:t>
            </a:r>
            <a:r>
              <a:rPr lang="en-US" sz="3600" dirty="0" smtClean="0"/>
              <a:t>)</a:t>
            </a:r>
            <a:endParaRPr lang="en-US" altLang="en-US" sz="3600" b="1" dirty="0" smtClean="0"/>
          </a:p>
        </p:txBody>
      </p:sp>
      <p:sp>
        <p:nvSpPr>
          <p:cNvPr id="6147" name="TextBox 3"/>
          <p:cNvSpPr txBox="1">
            <a:spLocks noChangeArrowheads="1"/>
          </p:cNvSpPr>
          <p:nvPr/>
        </p:nvSpPr>
        <p:spPr bwMode="auto">
          <a:xfrm>
            <a:off x="241905" y="4166810"/>
            <a:ext cx="890209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r>
              <a:rPr lang="en-US" sz="2400" dirty="0"/>
              <a:t>Ivar G. Babb</a:t>
            </a:r>
          </a:p>
          <a:p>
            <a:r>
              <a:rPr lang="en-US" sz="2400" dirty="0"/>
              <a:t>“Establishing Community Standards for Underwater Video Acquisition, </a:t>
            </a:r>
            <a:r>
              <a:rPr lang="en-US" sz="2400" dirty="0" smtClean="0"/>
              <a:t>Tagging</a:t>
            </a:r>
            <a:r>
              <a:rPr lang="en-US" sz="2400" dirty="0"/>
              <a:t>, Archiving, and Access </a:t>
            </a:r>
            <a:r>
              <a:rPr lang="en-US" sz="2400" dirty="0" smtClean="0"/>
              <a:t>“ </a:t>
            </a:r>
            <a:r>
              <a:rPr lang="en-US" sz="2400" i="1" dirty="0" smtClean="0"/>
              <a:t>Community </a:t>
            </a:r>
            <a:r>
              <a:rPr lang="en-US" sz="2400" i="1" dirty="0"/>
              <a:t>Workshop</a:t>
            </a:r>
            <a:endParaRPr lang="en-US" sz="2400" dirty="0"/>
          </a:p>
          <a:p>
            <a:r>
              <a:rPr lang="fr-FR" sz="2400" dirty="0" err="1"/>
              <a:t>June</a:t>
            </a:r>
            <a:r>
              <a:rPr lang="fr-FR" sz="2400" dirty="0"/>
              <a:t> 1-2, </a:t>
            </a:r>
            <a:r>
              <a:rPr lang="fr-FR" sz="2400" dirty="0" smtClean="0"/>
              <a:t>2016, </a:t>
            </a:r>
            <a:r>
              <a:rPr lang="fr-FR" sz="2400" dirty="0" err="1" smtClean="0"/>
              <a:t>University</a:t>
            </a:r>
            <a:r>
              <a:rPr lang="fr-FR" sz="2400" dirty="0" smtClean="0"/>
              <a:t> </a:t>
            </a:r>
            <a:r>
              <a:rPr lang="fr-FR" sz="2400" dirty="0"/>
              <a:t>of </a:t>
            </a:r>
            <a:r>
              <a:rPr lang="fr-FR" sz="2400" dirty="0" err="1"/>
              <a:t>Rhode</a:t>
            </a:r>
            <a:r>
              <a:rPr lang="fr-FR" sz="2400" dirty="0"/>
              <a:t> Island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Video Workflow – Kraken2</a:t>
            </a:r>
            <a:endParaRPr lang="en-US" dirty="0"/>
          </a:p>
        </p:txBody>
      </p:sp>
      <p:pic>
        <p:nvPicPr>
          <p:cNvPr id="4" name="Picture 3" descr="K2 Recover GOM Corals 2014 pj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4" y="795867"/>
            <a:ext cx="4394200" cy="3295650"/>
          </a:xfrm>
          <a:prstGeom prst="rect">
            <a:avLst/>
          </a:prstGeom>
        </p:spPr>
      </p:pic>
      <p:pic>
        <p:nvPicPr>
          <p:cNvPr id="6" name="Picture 5" descr="PBOF.jpe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933" y="798687"/>
            <a:ext cx="4428067" cy="2952045"/>
          </a:xfrm>
          <a:prstGeom prst="rect">
            <a:avLst/>
          </a:prstGeom>
        </p:spPr>
      </p:pic>
      <p:pic>
        <p:nvPicPr>
          <p:cNvPr id="5" name="Picture 4" descr="P&amp;T and Kongs cameras 102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934" y="3530947"/>
            <a:ext cx="3742267" cy="249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14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Work Flow – Control Van</a:t>
            </a:r>
            <a:endParaRPr lang="en-US" dirty="0"/>
          </a:p>
        </p:txBody>
      </p:sp>
      <p:pic>
        <p:nvPicPr>
          <p:cNvPr id="6" name="Picture 5" descr="Control van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66" y="745066"/>
            <a:ext cx="7022592" cy="526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730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Video Workflow – ISIS2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455334" y="833966"/>
            <a:ext cx="6688666" cy="5016499"/>
            <a:chOff x="897468" y="833966"/>
            <a:chExt cx="6688666" cy="5016499"/>
          </a:xfrm>
        </p:grpSpPr>
        <p:pic>
          <p:nvPicPr>
            <p:cNvPr id="8" name="Picture 7" descr="IMG_390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468" y="833966"/>
              <a:ext cx="6688666" cy="5016499"/>
            </a:xfrm>
            <a:prstGeom prst="rect">
              <a:avLst/>
            </a:prstGeom>
          </p:spPr>
        </p:pic>
        <p:sp>
          <p:nvSpPr>
            <p:cNvPr id="9" name="Oval 8"/>
            <p:cNvSpPr/>
            <p:nvPr/>
          </p:nvSpPr>
          <p:spPr>
            <a:xfrm>
              <a:off x="4419599" y="3200402"/>
              <a:ext cx="1591734" cy="1481667"/>
            </a:xfrm>
            <a:prstGeom prst="ellipse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606799" y="3141133"/>
              <a:ext cx="872068" cy="1481667"/>
            </a:xfrm>
            <a:prstGeom prst="ellipse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2946399" y="3564466"/>
              <a:ext cx="626534" cy="618067"/>
            </a:xfrm>
            <a:prstGeom prst="ellipse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06400" y="1947333"/>
            <a:ext cx="156633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Kongsberg HD Video</a:t>
            </a:r>
          </a:p>
          <a:p>
            <a:endParaRPr lang="en-US" dirty="0"/>
          </a:p>
          <a:p>
            <a:r>
              <a:rPr lang="en-US" dirty="0" smtClean="0"/>
              <a:t>Kongsberg Digital Stills Camera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Insite</a:t>
            </a:r>
            <a:r>
              <a:rPr lang="en-US" dirty="0" smtClean="0"/>
              <a:t> Pacific Zeus Plus HD Video</a:t>
            </a:r>
            <a:endParaRPr lang="en-US" dirty="0"/>
          </a:p>
        </p:txBody>
      </p:sp>
      <p:cxnSp>
        <p:nvCxnSpPr>
          <p:cNvPr id="16" name="Straight Connector 15"/>
          <p:cNvCxnSpPr>
            <a:endCxn id="12" idx="1"/>
          </p:cNvCxnSpPr>
          <p:nvPr/>
        </p:nvCxnSpPr>
        <p:spPr>
          <a:xfrm>
            <a:off x="1845733" y="2175933"/>
            <a:ext cx="2750286" cy="14790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515533" y="3048000"/>
            <a:ext cx="3886200" cy="15070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1744133" y="4639733"/>
            <a:ext cx="4741334" cy="279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924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95867" y="736600"/>
            <a:ext cx="7670799" cy="528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Workflow – Encoding, </a:t>
            </a:r>
            <a:r>
              <a:rPr lang="en-US" sz="3600" dirty="0" err="1" smtClean="0"/>
              <a:t>Timecode</a:t>
            </a:r>
            <a:r>
              <a:rPr lang="en-US" sz="3600" dirty="0" smtClean="0"/>
              <a:t>, Storage</a:t>
            </a:r>
            <a:endParaRPr lang="en-US" sz="3600" dirty="0"/>
          </a:p>
        </p:txBody>
      </p:sp>
      <p:pic>
        <p:nvPicPr>
          <p:cNvPr id="4" name="Picture 3" descr="Connection Diagram for Control &amp; Recording Equipment (6-24-2015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18156" y="-227533"/>
            <a:ext cx="5580690" cy="7222068"/>
          </a:xfrm>
          <a:prstGeom prst="rect">
            <a:avLst/>
          </a:prstGeom>
        </p:spPr>
      </p:pic>
      <p:cxnSp>
        <p:nvCxnSpPr>
          <p:cNvPr id="7" name="Curved Connector 6"/>
          <p:cNvCxnSpPr/>
          <p:nvPr/>
        </p:nvCxnSpPr>
        <p:spPr>
          <a:xfrm rot="10800000" flipV="1">
            <a:off x="6502401" y="1439333"/>
            <a:ext cx="1972733" cy="855134"/>
          </a:xfrm>
          <a:prstGeom prst="curvedConnector3">
            <a:avLst/>
          </a:prstGeom>
          <a:ln>
            <a:solidFill>
              <a:srgbClr val="80EC5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Workflow – Distribution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778933" y="1147233"/>
            <a:ext cx="771313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NURTEC is a UConn “Service Center” providing underwater technologies for various federal, state, academic and commercial clients, therefore video file naming is up the the client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Typically, video naming convention based on Project, by Dive #, with video clips saved every hour with automated file name increments – e.g. GOM Corals, Dive01-001, Dive02-002 etc.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Hard drives formatted as HFS+ and duplicated with an additional MacBook – </a:t>
            </a:r>
            <a:r>
              <a:rPr lang="en-US" sz="2200" dirty="0" err="1" smtClean="0">
                <a:solidFill>
                  <a:schemeClr val="bg1"/>
                </a:solidFill>
              </a:rPr>
              <a:t>Rocketstore</a:t>
            </a:r>
            <a:r>
              <a:rPr lang="en-US" sz="2200" dirty="0" smtClean="0">
                <a:solidFill>
                  <a:schemeClr val="bg1"/>
                </a:solidFill>
              </a:rPr>
              <a:t> setup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Down-converted video distributed on DVD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Video clips provided in Apple Pro-Res 422 HQ format as .</a:t>
            </a:r>
            <a:r>
              <a:rPr lang="en-US" sz="2200" dirty="0" err="1" smtClean="0">
                <a:solidFill>
                  <a:schemeClr val="bg1"/>
                </a:solidFill>
              </a:rPr>
              <a:t>mov</a:t>
            </a:r>
            <a:r>
              <a:rPr lang="en-US" sz="2200" dirty="0" smtClean="0">
                <a:solidFill>
                  <a:schemeClr val="bg1"/>
                </a:solidFill>
              </a:rPr>
              <a:t> files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NTFS for Mac software allows PC’s to read HFS formatted HDDs</a:t>
            </a:r>
          </a:p>
          <a:p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341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3200" dirty="0" smtClean="0"/>
              <a:t>Video Access for LIS mapping – Evolving Standards</a:t>
            </a:r>
          </a:p>
        </p:txBody>
      </p:sp>
      <p:pic>
        <p:nvPicPr>
          <p:cNvPr id="9219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7" y="1118404"/>
            <a:ext cx="4065704" cy="2697173"/>
          </a:xfrm>
          <a:prstGeom prst="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retreiving SEABOS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2490788" cy="165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5" descr="K2 Observation model launch US Navy 2014 v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4" t="9285" r="6285" b="4532"/>
          <a:stretch>
            <a:fillRect/>
          </a:stretch>
        </p:blipFill>
        <p:spPr bwMode="auto">
          <a:xfrm>
            <a:off x="2439988" y="4367213"/>
            <a:ext cx="2359025" cy="166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2" name="Picture 2" descr="C:\Users\Lauren.GZ5DKV1\Desktop\DSCN6756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14"/>
          <a:stretch>
            <a:fillRect/>
          </a:stretch>
        </p:blipFill>
        <p:spPr bwMode="auto">
          <a:xfrm>
            <a:off x="7072313" y="4445000"/>
            <a:ext cx="2001837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3" name="Picture 9" descr="DSCN6654.JPG"/>
          <p:cNvPicPr>
            <a:picLocks noChangeAspect="1"/>
          </p:cNvPicPr>
          <p:nvPr/>
        </p:nvPicPr>
        <p:blipFill>
          <a:blip r:embed="rId7">
            <a:lum bright="-2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250" y="4359275"/>
            <a:ext cx="2292350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4688618" y="1587378"/>
            <a:ext cx="4274728" cy="2018623"/>
            <a:chOff x="54407" y="3021745"/>
            <a:chExt cx="9051272" cy="3569467"/>
          </a:xfrm>
        </p:grpSpPr>
        <p:sp>
          <p:nvSpPr>
            <p:cNvPr id="11" name="Rectangle 10"/>
            <p:cNvSpPr/>
            <p:nvPr/>
          </p:nvSpPr>
          <p:spPr>
            <a:xfrm>
              <a:off x="3752272" y="3021745"/>
              <a:ext cx="1604820" cy="3569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32715" y="4222850"/>
              <a:ext cx="997527" cy="968188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437911" y="3021745"/>
              <a:ext cx="3667768" cy="3569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C:\Users\ecoffey\Pictures\stony brook logo.jpg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47" r="-32211"/>
            <a:stretch/>
          </p:blipFill>
          <p:spPr bwMode="auto">
            <a:xfrm>
              <a:off x="5554467" y="4260638"/>
              <a:ext cx="2355819" cy="8926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659613" y="3210095"/>
              <a:ext cx="3149572" cy="70981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224102" y="5354496"/>
              <a:ext cx="2036945" cy="790814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54407" y="3021745"/>
              <a:ext cx="3617050" cy="3569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4" descr="C:\Users\ecoffey\Pictures\URI logo.jp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6859" y="4222850"/>
              <a:ext cx="997528" cy="96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5" descr="C:\Users\ecoffey\Pictures\usgs logo.jpg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5322" y="5430266"/>
              <a:ext cx="1992675" cy="7118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 descr="UConn_MasterLogoFull_4cU#2E1.tif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2795" y="3229108"/>
              <a:ext cx="2319375" cy="671789"/>
            </a:xfrm>
            <a:prstGeom prst="rect">
              <a:avLst/>
            </a:prstGeom>
          </p:spPr>
        </p:pic>
        <p:pic>
          <p:nvPicPr>
            <p:cNvPr id="21" name="Picture 20" descr="Queens college logo.jpg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0793" y="4277563"/>
              <a:ext cx="1057260" cy="858763"/>
            </a:xfrm>
            <a:prstGeom prst="rect">
              <a:avLst/>
            </a:prstGeom>
          </p:spPr>
        </p:pic>
        <p:pic>
          <p:nvPicPr>
            <p:cNvPr id="22" name="Picture 21" descr="UNH logo.jpg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094" y="4218093"/>
              <a:ext cx="1306286" cy="973183"/>
            </a:xfrm>
            <a:prstGeom prst="rect">
              <a:avLst/>
            </a:prstGeom>
          </p:spPr>
        </p:pic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Dive 15_DSCN477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749300"/>
            <a:ext cx="7111999" cy="5334000"/>
          </a:xfrm>
          <a:prstGeom prst="rect">
            <a:avLst/>
          </a:prstGeom>
        </p:spPr>
      </p:pic>
      <p:pic>
        <p:nvPicPr>
          <p:cNvPr id="8" name="Picture 7" descr="wide-thought-bubble-blue-h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533" y="1206500"/>
            <a:ext cx="3005667" cy="21089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90731" y="1803397"/>
            <a:ext cx="2336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FF"/>
                </a:solidFill>
              </a:rPr>
              <a:t>Questions??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561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-131389"/>
            <a:ext cx="8598388" cy="75907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LISMaRC - </a:t>
            </a:r>
            <a:r>
              <a:rPr lang="en-US" sz="3100" dirty="0" smtClean="0"/>
              <a:t>Data Products to Aid Resource Management</a:t>
            </a:r>
            <a:endParaRPr lang="en-US" sz="31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816" r="6816"/>
          <a:stretch/>
        </p:blipFill>
        <p:spPr bwMode="auto">
          <a:xfrm>
            <a:off x="0" y="766468"/>
            <a:ext cx="2743200" cy="2751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Placeholder 16"/>
          <p:cNvPicPr>
            <a:picLocks noGrp="1" noChangeAspect="1"/>
          </p:cNvPicPr>
          <p:nvPr>
            <p:ph type="pic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17" r="5217"/>
          <a:stretch/>
        </p:blipFill>
        <p:spPr>
          <a:xfrm>
            <a:off x="2794915" y="766467"/>
            <a:ext cx="2743200" cy="266251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84155"/>
            <a:ext cx="2743200" cy="2363392"/>
          </a:xfrm>
          <a:prstGeom prst="rect">
            <a:avLst/>
          </a:prstGeom>
        </p:spPr>
      </p:pic>
      <p:pic>
        <p:nvPicPr>
          <p:cNvPr id="16" name="Picture 15" descr="Screen Clipping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487" y="3489222"/>
            <a:ext cx="2743200" cy="2879293"/>
          </a:xfrm>
          <a:prstGeom prst="rect">
            <a:avLst/>
          </a:prstGeom>
        </p:spPr>
      </p:pic>
      <p:pic>
        <p:nvPicPr>
          <p:cNvPr id="20" name="Picture Placeholder 19"/>
          <p:cNvPicPr>
            <a:picLocks noGrp="1" noChangeAspect="1"/>
          </p:cNvPicPr>
          <p:nvPr>
            <p:ph type="pic" idx="15"/>
          </p:nvPr>
        </p:nvPicPr>
        <p:blipFill>
          <a:blip r:embed="rId7" cstate="screen"/>
          <a:srcRect t="1662" b="1662"/>
          <a:stretch>
            <a:fillRect/>
          </a:stretch>
        </p:blipFill>
        <p:spPr>
          <a:xfrm>
            <a:off x="4978482" y="1606909"/>
            <a:ext cx="4165517" cy="404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77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1696" y="758377"/>
            <a:ext cx="8229600" cy="3733800"/>
          </a:xfrm>
        </p:spPr>
        <p:txBody>
          <a:bodyPr/>
          <a:lstStyle/>
          <a:p>
            <a:r>
              <a:rPr lang="en-US" sz="2400" dirty="0"/>
              <a:t>Video Evolution &amp; Archive</a:t>
            </a:r>
          </a:p>
          <a:p>
            <a:pPr lvl="1"/>
            <a:r>
              <a:rPr lang="en-US" sz="2400" dirty="0" smtClean="0"/>
              <a:t>Formats, Formats &amp; More Formats &amp; Digitization</a:t>
            </a:r>
            <a:endParaRPr lang="en-US" sz="2400" dirty="0"/>
          </a:p>
          <a:p>
            <a:pPr lvl="1"/>
            <a:r>
              <a:rPr lang="en-US" sz="2400" dirty="0"/>
              <a:t>Metadata &amp; Barcodes</a:t>
            </a:r>
          </a:p>
          <a:p>
            <a:pPr lvl="1"/>
            <a:r>
              <a:rPr lang="en-US" sz="2400" dirty="0"/>
              <a:t>Google Map Access</a:t>
            </a:r>
          </a:p>
          <a:p>
            <a:r>
              <a:rPr lang="en-US" sz="2400" dirty="0" smtClean="0"/>
              <a:t>Current Video Workflow</a:t>
            </a:r>
          </a:p>
          <a:p>
            <a:pPr lvl="1"/>
            <a:r>
              <a:rPr lang="en-US" sz="2400" dirty="0" smtClean="0"/>
              <a:t>Vehicles</a:t>
            </a:r>
          </a:p>
          <a:p>
            <a:pPr lvl="1"/>
            <a:r>
              <a:rPr lang="en-US" sz="2400" dirty="0" smtClean="0"/>
              <a:t>Cameras</a:t>
            </a:r>
          </a:p>
          <a:p>
            <a:pPr lvl="1"/>
            <a:r>
              <a:rPr lang="en-US" sz="2400" dirty="0" err="1"/>
              <a:t>Timecode</a:t>
            </a:r>
            <a:r>
              <a:rPr lang="en-US" sz="2400" dirty="0"/>
              <a:t> &amp; Other Data</a:t>
            </a:r>
          </a:p>
          <a:p>
            <a:pPr lvl="1"/>
            <a:r>
              <a:rPr lang="en-US" sz="2400" dirty="0" smtClean="0"/>
              <a:t>Encoders</a:t>
            </a:r>
          </a:p>
          <a:p>
            <a:pPr lvl="1"/>
            <a:r>
              <a:rPr lang="en-US" sz="2400" dirty="0" smtClean="0"/>
              <a:t>Storage</a:t>
            </a:r>
          </a:p>
          <a:p>
            <a:pPr lvl="1"/>
            <a:r>
              <a:rPr lang="en-US" sz="2400" dirty="0" smtClean="0"/>
              <a:t>Distribution</a:t>
            </a:r>
          </a:p>
        </p:txBody>
      </p:sp>
    </p:spTree>
    <p:extLst>
      <p:ext uri="{BB962C8B-B14F-4D97-AF65-F5344CB8AC3E}">
        <p14:creationId xmlns:p14="http://schemas.microsoft.com/office/powerpoint/2010/main" val="84757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Formats – 1973 to 2002</a:t>
            </a:r>
            <a:endParaRPr lang="en-US" dirty="0"/>
          </a:p>
        </p:txBody>
      </p:sp>
      <p:pic>
        <p:nvPicPr>
          <p:cNvPr id="5" name="Picture 4" descr="NURTEC Video Archiv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2858" y="1028095"/>
            <a:ext cx="6422572" cy="369332"/>
          </a:xfrm>
          <a:prstGeom prst="rect">
            <a:avLst/>
          </a:prstGeom>
          <a:solidFill>
            <a:schemeClr val="tx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Sony Helix Video Tape, ¾” </a:t>
            </a:r>
            <a:r>
              <a:rPr lang="en-US" dirty="0" err="1" smtClean="0"/>
              <a:t>UMatic</a:t>
            </a:r>
            <a:r>
              <a:rPr lang="en-US" dirty="0" smtClean="0"/>
              <a:t>, VHS, 8 mm, Hi-8 mm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393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Formats – 2003 to 2010</a:t>
            </a:r>
            <a:endParaRPr lang="en-US" dirty="0"/>
          </a:p>
        </p:txBody>
      </p:sp>
      <p:pic>
        <p:nvPicPr>
          <p:cNvPr id="6" name="Picture 5" descr="NURTEC Video Archive2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2858" y="1028095"/>
            <a:ext cx="6422572" cy="369332"/>
          </a:xfrm>
          <a:prstGeom prst="rect">
            <a:avLst/>
          </a:prstGeom>
          <a:solidFill>
            <a:schemeClr val="tx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DVCam</a:t>
            </a:r>
            <a:r>
              <a:rPr lang="en-US" dirty="0" smtClean="0"/>
              <a:t>, HDV, </a:t>
            </a:r>
            <a:r>
              <a:rPr lang="en-US" dirty="0" err="1" smtClean="0"/>
              <a:t>HDCam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68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Data Rescue &amp; Barcoding</a:t>
            </a:r>
            <a:endParaRPr lang="en-US" sz="3600" dirty="0"/>
          </a:p>
        </p:txBody>
      </p:sp>
      <p:pic>
        <p:nvPicPr>
          <p:cNvPr id="4" name="Picture 3" descr="Digitized video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6961"/>
            <a:ext cx="5819691" cy="3273576"/>
          </a:xfrm>
          <a:prstGeom prst="rect">
            <a:avLst/>
          </a:prstGeom>
        </p:spPr>
      </p:pic>
      <p:pic>
        <p:nvPicPr>
          <p:cNvPr id="7" name="Picture 6" descr="Barcodes &amp; Project Numbers.jpe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321905" y="1194402"/>
            <a:ext cx="3822095" cy="2149929"/>
          </a:xfrm>
          <a:prstGeom prst="rect">
            <a:avLst/>
          </a:prstGeom>
        </p:spPr>
      </p:pic>
      <p:pic>
        <p:nvPicPr>
          <p:cNvPr id="8" name="Picture 7" descr="Video Barcode Inventory.tif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7004"/>
          <a:stretch/>
        </p:blipFill>
        <p:spPr>
          <a:xfrm>
            <a:off x="0" y="3606800"/>
            <a:ext cx="9144000" cy="241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36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Project &amp; Video Tracking</a:t>
            </a:r>
            <a:endParaRPr lang="en-US" sz="3600" dirty="0"/>
          </a:p>
        </p:txBody>
      </p:sp>
      <p:pic>
        <p:nvPicPr>
          <p:cNvPr id="5" name="Picture 4" descr="Barcoded Umatic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91466" y="1869839"/>
            <a:ext cx="5311150" cy="2987522"/>
          </a:xfrm>
          <a:prstGeom prst="rect">
            <a:avLst/>
          </a:prstGeom>
        </p:spPr>
      </p:pic>
      <p:pic>
        <p:nvPicPr>
          <p:cNvPr id="3" name="Picture 2" descr="Logbook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0" r="27009" b="-88"/>
          <a:stretch/>
        </p:blipFill>
        <p:spPr>
          <a:xfrm rot="5400000">
            <a:off x="767493" y="1178891"/>
            <a:ext cx="5202026" cy="4371255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404533" y="3022600"/>
            <a:ext cx="939800" cy="40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434666" y="3479800"/>
            <a:ext cx="939800" cy="40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stCxn id="8" idx="6"/>
            <a:endCxn id="9" idx="2"/>
          </p:cNvCxnSpPr>
          <p:nvPr/>
        </p:nvCxnSpPr>
        <p:spPr>
          <a:xfrm>
            <a:off x="3344333" y="3225800"/>
            <a:ext cx="3090333" cy="457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830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1201" y="-67733"/>
            <a:ext cx="4030133" cy="1143000"/>
          </a:xfrm>
        </p:spPr>
        <p:txBody>
          <a:bodyPr/>
          <a:lstStyle/>
          <a:p>
            <a:r>
              <a:rPr lang="en-US" dirty="0" smtClean="0"/>
              <a:t>NURP MIS</a:t>
            </a:r>
            <a:endParaRPr lang="en-US" dirty="0"/>
          </a:p>
        </p:txBody>
      </p:sp>
      <p:pic>
        <p:nvPicPr>
          <p:cNvPr id="8" name="Picture 5" descr="Projec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8" y="76201"/>
            <a:ext cx="3581400" cy="354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 descr="Opera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29" y="3437466"/>
            <a:ext cx="3581400" cy="3513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FF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 descr="OpsLog"/>
          <p:cNvPicPr>
            <a:picLocks noChangeAspect="1" noChangeArrowheads="1"/>
          </p:cNvPicPr>
          <p:nvPr/>
        </p:nvPicPr>
        <p:blipFill>
          <a:blip r:embed="rId4">
            <a:lum bright="-42000" contrast="72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604" y="935566"/>
            <a:ext cx="3709987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05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4030133" cy="1143000"/>
          </a:xfrm>
        </p:spPr>
        <p:txBody>
          <a:bodyPr/>
          <a:lstStyle/>
          <a:p>
            <a:r>
              <a:rPr lang="en-US" dirty="0" smtClean="0"/>
              <a:t>NURP MIS</a:t>
            </a:r>
            <a:endParaRPr lang="en-US" dirty="0"/>
          </a:p>
        </p:txBody>
      </p:sp>
      <p:pic>
        <p:nvPicPr>
          <p:cNvPr id="5" name="Picture 4" descr="DiveMa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0"/>
            <a:ext cx="4419600" cy="429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MMLibrary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668" y="3246438"/>
            <a:ext cx="4114800" cy="3611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5" descr="ProjS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16" y="819150"/>
            <a:ext cx="35687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V="1">
            <a:off x="1363133" y="2607733"/>
            <a:ext cx="3945467" cy="1507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477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Map Access</a:t>
            </a:r>
            <a:endParaRPr lang="en-US" dirty="0"/>
          </a:p>
        </p:txBody>
      </p:sp>
      <p:pic>
        <p:nvPicPr>
          <p:cNvPr id="5" name="Picture 4" descr="Google interface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5099" y="1318381"/>
            <a:ext cx="5228901" cy="4414762"/>
          </a:xfrm>
          <a:prstGeom prst="rect">
            <a:avLst/>
          </a:prstGeom>
        </p:spPr>
      </p:pic>
      <p:pic>
        <p:nvPicPr>
          <p:cNvPr id="4" name="Picture 3" descr="Google interface4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9237"/>
            <a:ext cx="4486886" cy="378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785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ue theme">
  <a:themeElements>
    <a:clrScheme name="Transformation Blue Theme">
      <a:dk1>
        <a:srgbClr val="FFFFFF"/>
      </a:dk1>
      <a:lt1>
        <a:srgbClr val="002A7E"/>
      </a:lt1>
      <a:dk2>
        <a:srgbClr val="3D6B9D"/>
      </a:dk2>
      <a:lt2>
        <a:srgbClr val="D4E1EE"/>
      </a:lt2>
      <a:accent1>
        <a:srgbClr val="FEFDDB"/>
      </a:accent1>
      <a:accent2>
        <a:srgbClr val="FFFF9F"/>
      </a:accent2>
      <a:accent3>
        <a:srgbClr val="C5DDDA"/>
      </a:accent3>
      <a:accent4>
        <a:srgbClr val="6CA8A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Fresh">
      <a:fillStyleLst>
        <a:solidFill>
          <a:schemeClr val="phClr"/>
        </a:solidFill>
        <a:solidFill>
          <a:schemeClr val="phClr">
            <a:tint val="70000"/>
            <a:satMod val="115000"/>
          </a:schemeClr>
        </a:solidFill>
        <a:solidFill>
          <a:schemeClr val="phClr">
            <a:shade val="80000"/>
            <a:satMod val="115000"/>
          </a:schemeClr>
        </a:solid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50800" cap="flat" cmpd="sng" algn="ctr">
          <a:solidFill>
            <a:schemeClr val="phClr"/>
          </a:solidFill>
          <a:prstDash val="solid"/>
          <a:miter/>
        </a:ln>
        <a:ln w="76200" cap="flat" cmpd="thickThin" algn="ctr">
          <a:solidFill>
            <a:schemeClr val="phClr">
              <a:alpha val="80000"/>
            </a:schemeClr>
          </a:solidFill>
          <a:prstDash val="solid"/>
          <a:miter/>
        </a:ln>
      </a:lnStyleLst>
      <a:effectStyleLst>
        <a:effectStyle>
          <a:effectLst/>
        </a:effectStyle>
        <a:effectStyle>
          <a:effectLst>
            <a:outerShdw blurRad="63500" sx="101000" sy="101000" rotWithShape="0">
              <a:srgbClr val="FFFFFF">
                <a:alpha val="50000"/>
              </a:srgbClr>
            </a:outerShdw>
          </a:effectLst>
        </a:effectStyle>
        <a:effectStyle>
          <a:effectLst>
            <a:innerShdw blurRad="101600">
              <a:srgbClr val="FFFFFF">
                <a:alpha val="75000"/>
              </a:srgbClr>
            </a:innerShdw>
            <a:outerShdw blurRad="63500" sx="101000" sy="101000" rotWithShape="0">
              <a:srgbClr val="FFFFFF">
                <a:alpha val="50000"/>
              </a:srgbClr>
            </a:outerShdw>
            <a:reflection blurRad="12700" stA="30000" endPos="35000" dist="38100" dir="5400000" sy="-100000" rotWithShape="0"/>
          </a:effectLst>
          <a:scene3d>
            <a:camera prst="orthographicFront">
              <a:rot lat="0" lon="0" rev="0"/>
            </a:camera>
            <a:lightRig rig="balanced" dir="t">
              <a:rot lat="0" lon="0" rev="30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ransformation Blue Theme">
    <a:dk1>
      <a:srgbClr val="FFFFFF"/>
    </a:dk1>
    <a:lt1>
      <a:srgbClr val="002A7E"/>
    </a:lt1>
    <a:dk2>
      <a:srgbClr val="3D6B9D"/>
    </a:dk2>
    <a:lt2>
      <a:srgbClr val="D4E1EE"/>
    </a:lt2>
    <a:accent1>
      <a:srgbClr val="FEFDDB"/>
    </a:accent1>
    <a:accent2>
      <a:srgbClr val="FFFF9F"/>
    </a:accent2>
    <a:accent3>
      <a:srgbClr val="C5DDDA"/>
    </a:accent3>
    <a:accent4>
      <a:srgbClr val="6CA8A0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Transformation Blue Theme">
    <a:dk1>
      <a:srgbClr val="FFFFFF"/>
    </a:dk1>
    <a:lt1>
      <a:srgbClr val="002A7E"/>
    </a:lt1>
    <a:dk2>
      <a:srgbClr val="3D6B9D"/>
    </a:dk2>
    <a:lt2>
      <a:srgbClr val="D4E1EE"/>
    </a:lt2>
    <a:accent1>
      <a:srgbClr val="FEFDDB"/>
    </a:accent1>
    <a:accent2>
      <a:srgbClr val="FFFF9F"/>
    </a:accent2>
    <a:accent3>
      <a:srgbClr val="C5DDDA"/>
    </a:accent3>
    <a:accent4>
      <a:srgbClr val="6CA8A0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Blue Sky theme</Template>
  <TotalTime>2877</TotalTime>
  <Words>417</Words>
  <Application>Microsoft Macintosh PowerPoint</Application>
  <PresentationFormat>On-screen Show (4:3)</PresentationFormat>
  <Paragraphs>56</Paragraphs>
  <Slides>17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Blue theme</vt:lpstr>
      <vt:lpstr>Northeast Underwater Research, Technology and Education Center (NURTEC)</vt:lpstr>
      <vt:lpstr>Topics</vt:lpstr>
      <vt:lpstr>Video Formats – 1973 to 2002</vt:lpstr>
      <vt:lpstr>Video Formats – 2003 to 2010</vt:lpstr>
      <vt:lpstr>Data Rescue &amp; Barcoding</vt:lpstr>
      <vt:lpstr>Project &amp; Video Tracking</vt:lpstr>
      <vt:lpstr>NURP MIS</vt:lpstr>
      <vt:lpstr>NURP MIS</vt:lpstr>
      <vt:lpstr>Google Map Access</vt:lpstr>
      <vt:lpstr>Current Video Workflow – Kraken2</vt:lpstr>
      <vt:lpstr>Current Work Flow – Control Van</vt:lpstr>
      <vt:lpstr>Current Video Workflow – ISIS2</vt:lpstr>
      <vt:lpstr>Workflow – Encoding, Timecode, Storage</vt:lpstr>
      <vt:lpstr>Workflow – Distribution</vt:lpstr>
      <vt:lpstr>Video Access for LIS mapping – Evolving Standards</vt:lpstr>
      <vt:lpstr>PowerPoint Presentation</vt:lpstr>
      <vt:lpstr>LISMaRC - Data Products to Aid Resource Management</vt:lpstr>
    </vt:vector>
  </TitlesOfParts>
  <Company>Connecticut DEEP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Estuarine Research Reserve (NERR) System: The Connecticut Approach for</dc:title>
  <dc:creator>Kevin O'Brien</dc:creator>
  <cp:lastModifiedBy>Ivar Babb</cp:lastModifiedBy>
  <cp:revision>132</cp:revision>
  <dcterms:created xsi:type="dcterms:W3CDTF">2016-03-29T15:50:12Z</dcterms:created>
  <dcterms:modified xsi:type="dcterms:W3CDTF">2016-06-01T11:08:42Z</dcterms:modified>
</cp:coreProperties>
</file>

<file path=docProps/thumbnail.jpeg>
</file>